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2" r:id="rId4"/>
    <p:sldId id="259" r:id="rId5"/>
    <p:sldId id="269" r:id="rId6"/>
    <p:sldId id="257" r:id="rId7"/>
    <p:sldId id="273" r:id="rId8"/>
    <p:sldId id="274" r:id="rId9"/>
    <p:sldId id="258" r:id="rId10"/>
    <p:sldId id="270" r:id="rId11"/>
    <p:sldId id="263" r:id="rId12"/>
    <p:sldId id="276" r:id="rId13"/>
    <p:sldId id="275" r:id="rId14"/>
    <p:sldId id="271" r:id="rId15"/>
    <p:sldId id="277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/>
    <p:restoredTop sz="59414"/>
  </p:normalViewPr>
  <p:slideViewPr>
    <p:cSldViewPr snapToGrid="0" snapToObjects="1">
      <p:cViewPr>
        <p:scale>
          <a:sx n="80" d="100"/>
          <a:sy n="8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6DC59-86A2-124B-8E4A-9781FEEC6C84}" type="datetimeFigureOut">
              <a:rPr lang="en-US" smtClean="0"/>
              <a:t>5/17/20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22B43-F7B2-3645-B159-3078E364CD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4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we know about COVID-19?</a:t>
            </a:r>
          </a:p>
          <a:p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corona virus spread from person-to-person through respiratory droplets when people are in relatively close proximity (less than 6 feet) to one another for a prolonged period of time.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Asymptomatic persons can spread the disease.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There is currently no vaccine available.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There are currently no definitive medical counter measures available to “cure” the disease such as antibiotics that can be given to a patient with a bacterial infection.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Testing for the disease is limited.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Contact tracing to determine how the disease is spreading is available but seriously under resourced.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Center for Disease Control and Prevention reports 1,412,121 cases in the US and 85,990 deaths </a:t>
            </a:r>
            <a:r>
              <a:rPr lang="en-US" sz="1000" i="1" dirty="0"/>
              <a:t>as of 5/15/2020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38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43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What happens if after worship we learn that a worshipper has tested positive for COVID-19.  How do we inform fellow worshippers?  Work with public health officials for contact tracing?  Inform outside groups who may have used our building after the worshipper reported positive for COVID-19?</a:t>
            </a:r>
          </a:p>
          <a:p>
            <a:endParaRPr lang="en-US" dirty="0"/>
          </a:p>
          <a:p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43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37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9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HAVE BEEN AGILE!  CHURCHES WITH LIMITIED OR NO ON-LINE WORSHIP CAPABIOITIES QUICKLY RESPONDED TO OFFER VIRTUAL SERVICES.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LOOK AT WHERE WE HAVE BEEN AND CELEBRATE THE SUCCESSES!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Many churches were live-streaming or recording services prior to stay-at-home orders.  Others have started or enhanced these worship opportunities.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Look at weekly on-line worship attendance and, if the service is recorded and available for viewing later, assess those numbers.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While celebrating the success of on-line worship, identify requirements necessary to continue this practice congruent with on-site worship.  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r>
              <a:rPr lang="en-US" sz="1200" dirty="0"/>
              <a:t>6. Continue to provide on-line worship for high risk individuals. The CDC defines “high risk” individuals 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65 years or older,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people of any age who have serious underlying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conditions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including people who are immunocompromised, or with chronic lung disease, moderate-to-severe asthma, serious heart conditions, severe obesity, diabetes, with chronic kidney disease undergoing dialysis, or liver disease.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 In addition, people who have been exposed to COVID-19 and in quarantine for 14 days, people caring for a close family member in the same residence with diagnosed COVID-19 and people who are feeling ill should not attend mass gatherings.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3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1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churches have had staff in the building performing administrative functions, recoding services or supporting live-stream worship services.  Now states are phasing reopening of public spaces including restaurants, hair salons, retail stores, worship spaces and other.</a:t>
            </a:r>
          </a:p>
          <a:p>
            <a:endParaRPr lang="en-US" dirty="0"/>
          </a:p>
          <a:p>
            <a:r>
              <a:rPr lang="en-US" dirty="0"/>
              <a:t>Appoint a building re-entry planning team</a:t>
            </a:r>
          </a:p>
          <a:p>
            <a:pPr lvl="1"/>
            <a:r>
              <a:rPr lang="en-US" dirty="0"/>
              <a:t>Include members from worship, music, education, member care, community outreach, tenant congregations, and communication ministries</a:t>
            </a:r>
          </a:p>
          <a:p>
            <a:pPr lvl="1"/>
            <a:endParaRPr lang="en-US" dirty="0"/>
          </a:p>
          <a:p>
            <a:r>
              <a:rPr lang="en-US" dirty="0"/>
              <a:t>Responsibilities (not inclusive)</a:t>
            </a:r>
          </a:p>
          <a:p>
            <a:pPr lvl="1"/>
            <a:r>
              <a:rPr lang="en-US" dirty="0"/>
              <a:t>Communicate plans to re-enter the building for worship across all communication channels</a:t>
            </a:r>
          </a:p>
          <a:p>
            <a:pPr lvl="1"/>
            <a:r>
              <a:rPr lang="en-US" dirty="0"/>
              <a:t>	Inform members of mask usage, social distancing, no narthex gathering, no coffee, etc</a:t>
            </a:r>
          </a:p>
          <a:p>
            <a:pPr lvl="1"/>
            <a:r>
              <a:rPr lang="en-US" dirty="0"/>
              <a:t>	Include decisions about singing, reciting in unison, entering/exiting the church.</a:t>
            </a:r>
          </a:p>
          <a:p>
            <a:pPr lvl="1"/>
            <a:r>
              <a:rPr lang="en-US" dirty="0"/>
              <a:t>	Acknowledge that due to health reasons, age or other considerations - not coming to worship if you do not feel safe is an option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Incorporate applicable governmental policies and guidance on reopening</a:t>
            </a:r>
          </a:p>
          <a:p>
            <a:pPr lvl="1"/>
            <a:r>
              <a:rPr lang="en-US" dirty="0"/>
              <a:t>	determine the exact number of people that can be accommodated.  Most guidance says 50% of allowed occupancy.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 a phased approach outlined in Our Savior’s Way Lutheran Church, Ashburn VA document and other guidance that suggests people in the “high risk” category delay on-site worship until covid-19 milestones are met. </a:t>
            </a:r>
          </a:p>
          <a:p>
            <a:pPr lvl="1"/>
            <a:r>
              <a:rPr lang="en-US" dirty="0"/>
              <a:t>	Determine how to limit the number of worshippers per service if services are usually crowded.</a:t>
            </a:r>
          </a:p>
          <a:p>
            <a:pPr lvl="1"/>
            <a:r>
              <a:rPr lang="en-US" dirty="0"/>
              <a:t>		Sign up Genius?</a:t>
            </a:r>
          </a:p>
          <a:p>
            <a:pPr lvl="1"/>
            <a:r>
              <a:rPr lang="en-US" dirty="0"/>
              <a:t>		Plan for overflow with video feed?</a:t>
            </a:r>
          </a:p>
          <a:p>
            <a:pPr lvl="1"/>
            <a:r>
              <a:rPr lang="en-US" dirty="0"/>
              <a:t>		Turning worshippers away?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Develop a plan for cleaning and disinfecting the building based on CDC guidance </a:t>
            </a:r>
            <a:r>
              <a:rPr lang="en-US" sz="1600" dirty="0"/>
              <a:t>“Cleaning and Disinfecting Your Facility,” Centers for Disease Control and Prevention, https://www.cdc.gov/coronavirus/2019-ncov/community/disinfecting-building-facility.html. </a:t>
            </a:r>
          </a:p>
          <a:p>
            <a:pPr lvl="1"/>
            <a:endParaRPr lang="en-US" sz="1600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0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Responsibilities (not inclusive)</a:t>
            </a:r>
          </a:p>
          <a:p>
            <a:pPr lvl="1"/>
            <a:r>
              <a:rPr lang="en-US" dirty="0"/>
              <a:t>Communicate plans to re-enter the building for worship across all communication channels</a:t>
            </a:r>
          </a:p>
          <a:p>
            <a:pPr lvl="1"/>
            <a:r>
              <a:rPr lang="en-US" dirty="0"/>
              <a:t>	Inform members of mask usage, social distancing, no narthex gathering, no coffee, etc</a:t>
            </a:r>
          </a:p>
          <a:p>
            <a:pPr lvl="1"/>
            <a:r>
              <a:rPr lang="en-US" dirty="0"/>
              <a:t>	Include decisions about singing, reciting in unison, entering/exiting the church.</a:t>
            </a:r>
          </a:p>
          <a:p>
            <a:pPr lvl="1"/>
            <a:r>
              <a:rPr lang="en-US" dirty="0"/>
              <a:t>	Acknowledge that due to health reasons, age or other considerations - not coming to worship if you do not feel safe is an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8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INCLUDE PARTICIPANTS IN THE ”AT RISK” CATEGORY</a:t>
            </a:r>
          </a:p>
          <a:p>
            <a:endParaRPr lang="en-US" dirty="0"/>
          </a:p>
          <a:p>
            <a:r>
              <a:rPr lang="en-US" dirty="0"/>
              <a:t>A soft reopening will allow the launch team to determine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How to determine worship spacing using state guideline for , as an example, 50% of maximum allowable capacity.  Clearly mark seating areas for family groups with 6 feet of space between each group/person on all sides.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Provide non-tactile  means of bulletin distribution, offering collection, passing the peace, entering and exiting pews.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Eliminate friendship folders, visitor sign in logs, prayer cards, and other paper items in pews.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Place hand sanitizer with at least 60% alcohol at church entrances and in pews/seating areas.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Decide on whether or not kneelers if applicable will be used.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Remove furnishings from the narthex/lobby.  Clearly mark all “off-limits” rooms.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Determine where pastor stands in altar area, will lay leaders or liturgists participate.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are the functions of the usher?  How do we communicate safe seating with all family units 6 feet apart on every side of the family unit.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To minimize movement in the sanctuary or the worship area do we simply eliminate moving about to “pass the peace” in a non-tactile manner?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Do we prop open entry doors from the outside to minimize attendees touching door handles?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about rest room usage?  Social distancing while waiting for the restroom?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Recommend not having a nursery for babies and young children during initial phase.  Determine what accommodations can be made for crying babies and restless toddlers.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Music and singing?  Recommendations about no singing and no reciting in unison to mitigate spread of respiratory droplets?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Determine practice for between service cleaning including who will clean, what surfaces will be cleaned.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61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INCLUDE PARTICIPANTS IN THE ”AT RISK” CATEGORY</a:t>
            </a:r>
          </a:p>
          <a:p>
            <a:endParaRPr lang="en-US" dirty="0"/>
          </a:p>
          <a:p>
            <a:r>
              <a:rPr lang="en-US" dirty="0"/>
              <a:t>A soft reopening will allow the launch team to determine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How to determine worship spacing using state guideline for , as an example, 50% of maximum allowable capacity.  Clearly mark seating areas for family groups with 6 feet of space between each group/person on all sides.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Provide non-tactile  means of bulletin distribution, offering collection, passing the peace, entering and exiting pews.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Eliminate friendship folders, visitor sign in logs, prayer cards, and other paper items in pews.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Place hand sanitizer with at least 60% alcohol at church entrances and in pews/seating areas.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Decide on whether or not kneelers if applicable will be used.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Remove furnishings from the narthex/lobby.  Clearly mark all “off-limits” rooms.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Determine where pastor stands in altar area, will lay leaders or liturgists participate.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are the functions of the usher?  How do we communicate safe seating with all family units 6 feet apart on every side of the family unit.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To minimize movement in the sanctuary or the worship area do we simply eliminate moving about to “pass the peace” in a non-tactile manner?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Do we prop open entry doors from the outside to minimize attendees touching door handles?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about rest room usage?  Social distancing while waiting for the restroom?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Recommend not having a nursery for babies and young children during initial phase.  Determine what accommodations can be made for crying babies and restless toddlers.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Music and singing?  Recommendations about no singing and no reciting in unison to mitigate spread of respiratory droplets?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Determine practice for between service cleaning including who will clean, what surfaces will be cleaned.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4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 to launching worship, review local and federal guidance for compliance.</a:t>
            </a:r>
          </a:p>
          <a:p>
            <a:endParaRPr lang="en-US" dirty="0"/>
          </a:p>
          <a:p>
            <a:r>
              <a:rPr lang="en-US" dirty="0"/>
              <a:t>Social distancing, wearing masks, promoting good hygiene and other measures to reduce disease transmission are required.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22B43-F7B2-3645-B159-3078E364CD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32C4-F7DE-C044-80B1-6660C382E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AB716-4454-4841-920E-0FCFD3627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FAE44-8AB5-3849-8EF8-37C46FC7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0FFE-5DD7-404F-8FD0-140ED4C18C66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A063C-B68D-BF40-8940-BCFDAAE4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D38F7-8F31-094B-ACC0-52F2CF85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1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349B1-C59D-DC41-A0D2-FD8AA7BE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C883B-C4E2-474C-A52E-80A39B95A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468F7-8FBC-8147-BF6A-A8ACE197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DFFF-F971-D744-915C-D6854130DB60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912CD-AE45-E841-B10C-C262ADE9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24943-5CF7-BA49-90D0-6D0A7631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1844-B02B-3346-9D6A-A08584D23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CDA7-9965-3446-AD57-94AE3EA3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7AA59-D1BD-A24B-A100-CC593CC4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2B28-2112-5447-975E-96A30DB9E55E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9FE33-1B81-7F40-9708-09F9DB61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F4908-2EE6-0647-80BD-9734E867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A0E3-A637-C446-A743-A9A6D133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B1773-AB10-D243-8971-0745333F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F8BBC-B1D3-4349-935F-9FAD7E46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7124-C171-1744-BA20-8599EC9CF1A4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52184-FA6B-0641-8D63-F3E53844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4B31-C0E7-D948-B1B3-E2FF4633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8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DC02-8C82-9545-B2AF-BA8EFAEB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B5BDF-20B1-FB48-AF01-683929EE0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839D7-E55C-3C44-9F99-EC861C5B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0A79-5F3D-654D-98D2-7BFFFC177033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D323C-5626-9849-8390-31BA53A3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69C33-2B8F-9144-AB3A-B84D867E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893B-8CAF-AC43-AAFE-D108A8F8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96AB1-9518-734C-B7FC-16E238DC6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907F5-39EA-F84B-9A74-87F61307B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E803B-A8FC-5842-979D-E3112FDC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96A-64D7-1B4D-9CA2-92DD98356299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53100-18B8-624F-A2ED-2F762B22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9585F-75D2-D14B-B5D3-72896293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8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DC37-A3F0-EB49-ACED-54A694FB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672D6-F017-A54C-ACD4-C9926ECF9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11138-C886-854E-B658-BE663726B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5CD5D-4B98-4147-8D10-540727CF4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AE5F7-C649-6148-9353-1AAB212A4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10FA0-4AE4-5347-B1FA-7383D6F7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FD76-EA62-814B-A194-AA76F1216EBB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9F272-789B-2347-B38D-7A7CA59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0DABC-94D7-D343-8FC0-7B23E10C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5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594F1-B1CE-5D4E-A0A4-9008C8F8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68E77-5157-E045-9BE9-EF2FC771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C0D0-107D-CF4A-B897-869AC4BE1333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310B7-EBCE-1B41-A4BD-74F830842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81B88-4ECF-F946-B687-0350AA9A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CD12D3-9CCC-0042-B4A2-0C6AC040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4186-EF65-6D47-AB41-43ACA88D0086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CCE15-0767-FF47-8842-43C0DD8E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A2B94-3363-9247-B72F-8B022973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0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5A9F-AD42-B24B-BCE4-A47B10EC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19C63-900A-9049-BA43-E7D348409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7FFE7-64A3-FF48-A33A-B793C44A3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7A78D-4B4B-4C41-B18B-93310AED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E691-C014-2645-9BED-27E91D1AEA98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33314-FBF9-7E4D-8B8A-9138A5B7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322CB-B52C-084A-8592-C91073BA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9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652B-29A7-A547-8FD8-E873CA70F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05489-A57B-4440-87A8-455DC5394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55D04-41EB-1546-BFCB-FE7122744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15D83-7C1A-AD4F-BAE1-EC222096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4B2-C26D-054B-A7A1-4A81A2598CB0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83434-437A-E446-A02C-FCAFD87C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F2FE0-B077-EF4F-BF53-FBCAE1FE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8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BFB2E8-795D-774B-844A-AB76C106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EE91D-77B5-9844-B8CA-98D99CFB3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5A9BF-D184-3444-8E35-54475783A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9931E-638B-6443-9590-8689AC95BEFA}" type="datetime1">
              <a:rPr lang="en-US" smtClean="0"/>
              <a:t>5/17/20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B57A9-84A2-B64F-8C26-B818B943C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ADD81-6773-374A-BA3F-4C612E7EB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833DA-93BB-1F44-9286-AFB9E1EBB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3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E7C1-498C-134F-9BB7-67F11BA7B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05" y="795130"/>
            <a:ext cx="9144000" cy="2724772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Walking Together</a:t>
            </a:r>
            <a:br>
              <a:rPr lang="en-US" sz="5300" dirty="0"/>
            </a:br>
            <a:r>
              <a:rPr lang="en-US" sz="5300" dirty="0"/>
              <a:t>Returning to Worship in Our Buildings</a:t>
            </a:r>
            <a:br>
              <a:rPr lang="en-US" dirty="0"/>
            </a:br>
            <a:r>
              <a:rPr lang="en-US" sz="2700" dirty="0"/>
              <a:t>Nancy Boriack, USAF, Colonel, Retired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F47B2-5762-1A41-94B4-16FBC1C2E2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SOUTHEASTERN DISTRICT VIDEO CONFERENCE SERIES FOR PROFESSIONAL CHURCH WORKERS AND CONGREGATIONAL LEADERS</a:t>
            </a:r>
          </a:p>
          <a:p>
            <a:r>
              <a:rPr lang="en-US" dirty="0"/>
              <a:t>May 18, 2020</a:t>
            </a:r>
          </a:p>
          <a:p>
            <a:r>
              <a:rPr lang="en-US" dirty="0"/>
              <a:t>Colonel Nancy Boriack, USAF, Retired</a:t>
            </a:r>
          </a:p>
        </p:txBody>
      </p:sp>
    </p:spTree>
    <p:extLst>
      <p:ext uri="{BB962C8B-B14F-4D97-AF65-F5344CB8AC3E}">
        <p14:creationId xmlns:p14="http://schemas.microsoft.com/office/powerpoint/2010/main" val="65255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EBFF-FF9B-174A-9F5E-761481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600" dirty="0"/>
              <a:t>ON-SITE WORSHIP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Psalm 121 The Lord is My Helper</a:t>
            </a:r>
          </a:p>
          <a:p>
            <a:pPr marL="0" indent="0" algn="ctr">
              <a:buNone/>
            </a:pPr>
            <a:r>
              <a:rPr lang="en-US" i="1" dirty="0"/>
              <a:t>He will not let your foot be moved;</a:t>
            </a:r>
            <a:br>
              <a:rPr lang="en-US" i="1" dirty="0"/>
            </a:br>
            <a:r>
              <a:rPr lang="en-US" i="1" dirty="0"/>
              <a:t>    he who keeps you will not slumber.</a:t>
            </a:r>
            <a:br>
              <a:rPr lang="en-US" i="1" dirty="0"/>
            </a:br>
            <a:r>
              <a:rPr lang="en-US" b="1" i="1" baseline="30000" dirty="0"/>
              <a:t>4 </a:t>
            </a:r>
            <a:r>
              <a:rPr lang="en-US" i="1" dirty="0"/>
              <a:t>Behold, he who keeps Israel</a:t>
            </a:r>
            <a:br>
              <a:rPr lang="en-US" i="1" dirty="0"/>
            </a:br>
            <a:r>
              <a:rPr lang="en-US" i="1" dirty="0"/>
              <a:t>    will neither slumber nor sleep.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br>
              <a:rPr lang="en-US" sz="3200" dirty="0"/>
            </a:b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1C76B5-3DFA-6140-8AFB-AF770CEB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2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7817-30ED-1E4D-8988-B31A8520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GUIDANCE AND SAFE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1669-34DB-2E4D-AA42-159E14AA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Ensure compliance with CURRENT state or municipality guidance.</a:t>
            </a:r>
          </a:p>
          <a:p>
            <a:r>
              <a:rPr lang="en-US" sz="3200" dirty="0"/>
              <a:t>Question worshippers prior to entering the building about fever, feeling ill, exposure to person(s) with COVID-19.</a:t>
            </a:r>
          </a:p>
          <a:p>
            <a:r>
              <a:rPr lang="en-US" sz="3200" dirty="0"/>
              <a:t>Close common areas (fellowship halls, church offices, classrooms) and removing furnishings that encourage congregating.</a:t>
            </a:r>
          </a:p>
          <a:p>
            <a:r>
              <a:rPr lang="en-US" sz="3200" dirty="0"/>
              <a:t>Promote good hygiene by placing hand sanitizer at all entrances and in the seating areas.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21458-CCCE-6446-A786-7E0F534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1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1CF0-38B9-EE45-A286-950F29BE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GUIDANCE AND SAFE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733F1-4302-454D-9FAE-839D5878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Refrain from singing and speaking in unison.</a:t>
            </a:r>
          </a:p>
          <a:p>
            <a:r>
              <a:rPr lang="en-US" sz="3600" dirty="0"/>
              <a:t>Follow CDC Guidance to clean between services</a:t>
            </a:r>
          </a:p>
          <a:p>
            <a:r>
              <a:rPr lang="en-US" sz="3600" dirty="0"/>
              <a:t>Promote good hygiene by placing hand sanitizer at all entrances and in the seating areas.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58CFA-9466-994B-91C0-3997AE93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13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EBFF-FF9B-174A-9F5E-761481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600" dirty="0"/>
              <a:t>CONTINUING CARE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Psalm 121 The Lord is My Helper</a:t>
            </a:r>
          </a:p>
          <a:p>
            <a:pPr marL="0" indent="0" algn="ctr">
              <a:buNone/>
            </a:pPr>
            <a:r>
              <a:rPr lang="en-US" b="1" baseline="30000" dirty="0"/>
              <a:t>5 </a:t>
            </a:r>
            <a:r>
              <a:rPr lang="en-US" dirty="0"/>
              <a:t>The Lord watches over you—</a:t>
            </a:r>
            <a:br>
              <a:rPr lang="en-US" dirty="0"/>
            </a:br>
            <a:r>
              <a:rPr lang="en-US" dirty="0"/>
              <a:t>    the Lord is your shade at your right hand;</a:t>
            </a:r>
            <a:br>
              <a:rPr lang="en-US" dirty="0"/>
            </a:br>
            <a:r>
              <a:rPr lang="en-US" b="1" baseline="30000" dirty="0"/>
              <a:t>6 </a:t>
            </a:r>
            <a:r>
              <a:rPr lang="en-US" dirty="0"/>
              <a:t>the sun will not harm you by day,</a:t>
            </a:r>
            <a:br>
              <a:rPr lang="en-US" dirty="0"/>
            </a:br>
            <a:r>
              <a:rPr lang="en-US" dirty="0"/>
              <a:t>    nor the moon by night.</a:t>
            </a:r>
            <a:endParaRPr lang="en-US" i="1" dirty="0"/>
          </a:p>
          <a:p>
            <a:pPr marL="0" indent="0">
              <a:buNone/>
            </a:pPr>
            <a:br>
              <a:rPr lang="en-US" sz="3200" dirty="0"/>
            </a:b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1C76B5-3DFA-6140-8AFB-AF770CEB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9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7817-30ED-1E4D-8988-B31A8520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AFTER WORSHIPPING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1669-34DB-2E4D-AA42-159E14AA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an attender is diagnosed with COVID-19 after worshipping in the building:</a:t>
            </a:r>
          </a:p>
          <a:p>
            <a:pPr lvl="1"/>
            <a:r>
              <a:rPr lang="en-US" sz="2800" dirty="0"/>
              <a:t>Follow procedures to inform public health officials.</a:t>
            </a:r>
          </a:p>
          <a:p>
            <a:pPr lvl="1"/>
            <a:r>
              <a:rPr lang="en-US" sz="2800" dirty="0"/>
              <a:t>Develop guidance on informing tenant congregations and non-church groups, if any, using the space.</a:t>
            </a:r>
          </a:p>
          <a:p>
            <a:r>
              <a:rPr lang="en-US" sz="3500" dirty="0"/>
              <a:t>Require tenant congregations and non-church groups to inform church of any COVID-19 cases among their attendees.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21458-CCCE-6446-A786-7E0F534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7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EBFF-FF9B-174A-9F5E-761481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600" dirty="0"/>
              <a:t>DISCUSSION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Psalm 121 The Lord is My Helper</a:t>
            </a:r>
          </a:p>
          <a:p>
            <a:pPr marL="0" indent="0" algn="ctr">
              <a:buNone/>
            </a:pPr>
            <a:r>
              <a:rPr lang="en-US" b="1" baseline="30000" dirty="0"/>
              <a:t>7 </a:t>
            </a:r>
            <a:r>
              <a:rPr lang="en-US" dirty="0"/>
              <a:t>The Lord will keep you from all harm—</a:t>
            </a:r>
            <a:br>
              <a:rPr lang="en-US" dirty="0"/>
            </a:br>
            <a:r>
              <a:rPr lang="en-US" dirty="0"/>
              <a:t>    he will watch over your life;</a:t>
            </a:r>
            <a:br>
              <a:rPr lang="en-US" dirty="0"/>
            </a:br>
            <a:r>
              <a:rPr lang="en-US" b="1" baseline="30000" dirty="0"/>
              <a:t>8 </a:t>
            </a:r>
            <a:r>
              <a:rPr lang="en-US" dirty="0"/>
              <a:t>the Lord will watch over your coming and going</a:t>
            </a:r>
            <a:br>
              <a:rPr lang="en-US" dirty="0"/>
            </a:br>
            <a:r>
              <a:rPr lang="en-US" dirty="0"/>
              <a:t>    both now and forevermore.</a:t>
            </a: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1C76B5-3DFA-6140-8AFB-AF770CEB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0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CF10A-502E-804A-B3D4-134EF7FA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CF40-AA76-F24D-919F-88D7C6F8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measures have you put in place to show care and safety for your members?</a:t>
            </a:r>
          </a:p>
          <a:p>
            <a:r>
              <a:rPr lang="en-US" sz="4400" dirty="0"/>
              <a:t>How are you training your volunteers?</a:t>
            </a:r>
          </a:p>
          <a:p>
            <a:r>
              <a:rPr lang="en-US" sz="4400" dirty="0"/>
              <a:t>How do we honor people who are afraid to return to the buildin</a:t>
            </a:r>
            <a:r>
              <a:rPr lang="en-US" sz="4800" dirty="0"/>
              <a:t>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2A33A-DAF6-1D4B-8C2A-9316D594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0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EBFF-FF9B-174A-9F5E-761481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REVIEW AND EVALUATE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Psalm 121 The Lord is My Helper</a:t>
            </a:r>
          </a:p>
          <a:p>
            <a:pPr marL="0" indent="0" algn="ctr">
              <a:buNone/>
            </a:pPr>
            <a:r>
              <a:rPr lang="en-US" i="1" dirty="0"/>
              <a:t>I lift up my eyes to the mountains—</a:t>
            </a:r>
            <a:br>
              <a:rPr lang="en-US" sz="3200" i="1" dirty="0"/>
            </a:br>
            <a:r>
              <a:rPr lang="en-US" i="1" dirty="0"/>
              <a:t>    where does my help come from?</a:t>
            </a:r>
            <a:br>
              <a:rPr lang="en-US" sz="3200" i="1" dirty="0"/>
            </a:br>
            <a:endParaRPr lang="en-US" sz="32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1C76B5-3DFA-6140-8AFB-AF770CEB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AF603-33DD-C04E-B713-51198D153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COVID-19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56338-0862-984A-A1AB-F23F501F1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contagious virus spread from person to person primarily through respiratory droplets.</a:t>
            </a:r>
          </a:p>
          <a:p>
            <a:r>
              <a:rPr lang="en-US" dirty="0"/>
              <a:t>No available vaccine.</a:t>
            </a:r>
          </a:p>
          <a:p>
            <a:r>
              <a:rPr lang="en-US" dirty="0"/>
              <a:t>No definitive medical countermeasures.</a:t>
            </a:r>
          </a:p>
          <a:p>
            <a:r>
              <a:rPr lang="en-US" dirty="0"/>
              <a:t>Limited testing available.</a:t>
            </a:r>
          </a:p>
          <a:p>
            <a:r>
              <a:rPr lang="en-US" dirty="0"/>
              <a:t>Limited contact tracing available.</a:t>
            </a:r>
          </a:p>
          <a:p>
            <a:r>
              <a:rPr lang="en-US" dirty="0"/>
              <a:t>Center for Disease Control and Prevention reports 1,412,121 cases in the US and 85,990 deaths </a:t>
            </a:r>
            <a:r>
              <a:rPr lang="en-US" sz="1800" i="1" dirty="0"/>
              <a:t>as of 5/15/2020.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21B8E-110F-2640-A93E-D47B3ED0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9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A8429-2F5E-8F4E-B845-73CD59BA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ON-LINE WORSHIP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7B02C-7C7D-774C-B1FA-8D058225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600" dirty="0"/>
          </a:p>
          <a:p>
            <a:r>
              <a:rPr lang="en-US" sz="3600" dirty="0"/>
              <a:t>Celebrate on-line worship successes.</a:t>
            </a:r>
          </a:p>
          <a:p>
            <a:r>
              <a:rPr lang="en-US" sz="3600" dirty="0"/>
              <a:t>Review current live-stream and recorded worship opportunities.</a:t>
            </a:r>
          </a:p>
          <a:p>
            <a:r>
              <a:rPr lang="en-US" sz="3600" dirty="0"/>
              <a:t>Assess on-line worship attendance. </a:t>
            </a:r>
          </a:p>
          <a:p>
            <a:r>
              <a:rPr lang="en-US" sz="3600" u="sng" dirty="0"/>
              <a:t>Continue to provide on-line worship for high risk individuals. </a:t>
            </a:r>
          </a:p>
          <a:p>
            <a:r>
              <a:rPr lang="en-US" sz="3600" dirty="0"/>
              <a:t>Identify equipment and personnel requirements needed to continue/enhance on-line worship.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4A949-1CAE-554B-BBB2-703F8A4A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8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EBFF-FF9B-174A-9F5E-761481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PREPARATION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Psalm 121 The Lord is My Helper</a:t>
            </a:r>
          </a:p>
          <a:p>
            <a:pPr marL="0" indent="0" algn="ctr">
              <a:buNone/>
            </a:pPr>
            <a:r>
              <a:rPr lang="en-US" b="1" i="1" baseline="30000" dirty="0"/>
              <a:t>2 </a:t>
            </a:r>
            <a:r>
              <a:rPr lang="en-US" i="1" dirty="0"/>
              <a:t>My help comes from the Lord,</a:t>
            </a:r>
            <a:br>
              <a:rPr lang="en-US" sz="3200" i="1" dirty="0"/>
            </a:br>
            <a:r>
              <a:rPr lang="en-US" i="1" dirty="0"/>
              <a:t>    the Maker of heaven and earth.</a:t>
            </a:r>
            <a:endParaRPr lang="en-US" sz="32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1C76B5-3DFA-6140-8AFB-AF770CEB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9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DEAD-3B80-BA42-B443-B02B806E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820C-695F-854F-938E-31FC5DFC3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Appoint a building re-entry team.</a:t>
            </a:r>
          </a:p>
          <a:p>
            <a:pPr lvl="1"/>
            <a:r>
              <a:rPr lang="en-US" dirty="0"/>
              <a:t>Include members from worship, music, education, member care, community outreach, and communication ministries.  </a:t>
            </a:r>
          </a:p>
          <a:p>
            <a:pPr lvl="1"/>
            <a:r>
              <a:rPr lang="en-US" dirty="0"/>
              <a:t>Include a member from each tenant congregation worshipping in the building.</a:t>
            </a:r>
          </a:p>
          <a:p>
            <a:r>
              <a:rPr lang="en-US" sz="3600" dirty="0"/>
              <a:t>Consider a phased approach to welcoming worshippers back to the building (may be dictated by state executive orders.)</a:t>
            </a:r>
          </a:p>
          <a:p>
            <a:r>
              <a:rPr lang="en-US" sz="3600" dirty="0"/>
              <a:t>Develop tools to assist re-entry (resources on SED Website.)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6092F-4E07-E443-A07B-1B395899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1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34A5-A0A9-0348-93D7-713E0E8A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63E2C-5CD8-9942-9DF0-1A6AC088F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Follow CDC guidance “Cleaning and Disinfecting Your Facility,” Centers for Disease Control and Prevention.</a:t>
            </a:r>
          </a:p>
          <a:p>
            <a:pPr lvl="1"/>
            <a:r>
              <a:rPr lang="en-US" sz="3200" dirty="0"/>
              <a:t>Follow state and federal policies and guidelines on reopening.</a:t>
            </a:r>
          </a:p>
          <a:p>
            <a:pPr lvl="1"/>
            <a:r>
              <a:rPr lang="en-US" sz="3200" dirty="0"/>
              <a:t>Communicate plans across all communication channels using </a:t>
            </a:r>
            <a:r>
              <a:rPr lang="en-US" sz="3200" u="sng" dirty="0"/>
              <a:t>consistent language</a:t>
            </a:r>
            <a:r>
              <a:rPr lang="en-US" sz="3200" dirty="0"/>
              <a:t> including community communication. </a:t>
            </a:r>
          </a:p>
          <a:p>
            <a:pPr lvl="1"/>
            <a:r>
              <a:rPr lang="en-US" sz="3200" dirty="0"/>
              <a:t>Acknowledge that </a:t>
            </a:r>
            <a:r>
              <a:rPr lang="en-US" sz="3200" u="sng" dirty="0"/>
              <a:t>on-line</a:t>
            </a:r>
            <a:r>
              <a:rPr lang="en-US" sz="3200" dirty="0"/>
              <a:t> worship is an excellent option.</a:t>
            </a:r>
            <a:endParaRPr lang="en-US" sz="3200" u="sng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7B390-9988-B34E-9F7E-13206716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6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FC4F-6201-8E41-B3C6-191A6490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REHEARSING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358F-B5C2-6748-B761-F2905D6A1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Choose a date to launch on-site worship.</a:t>
            </a:r>
          </a:p>
          <a:p>
            <a:r>
              <a:rPr lang="en-US" sz="3200" dirty="0"/>
              <a:t>Host a “soft” reopening one week prior to launch.</a:t>
            </a:r>
          </a:p>
          <a:p>
            <a:pPr lvl="1"/>
            <a:r>
              <a:rPr lang="en-US" sz="2800" dirty="0"/>
              <a:t>Include pastor(s), worship leaders, re-entry team, and others.</a:t>
            </a:r>
          </a:p>
          <a:p>
            <a:pPr lvl="1"/>
            <a:r>
              <a:rPr lang="en-US" sz="2800" dirty="0"/>
              <a:t>Invite a sufficient number of HEALTHY, masked (recommended)  participants to run-through safe worship practices.</a:t>
            </a:r>
          </a:p>
          <a:p>
            <a:pPr lvl="1"/>
            <a:r>
              <a:rPr lang="en-US" sz="2800" dirty="0"/>
              <a:t>Identify and place signs to mark traffic patterns in the building, worship seating, and other practices specific to your space.</a:t>
            </a:r>
          </a:p>
          <a:p>
            <a:pPr lvl="1"/>
            <a:r>
              <a:rPr lang="en-US" sz="2800" dirty="0"/>
              <a:t>Note and record deficiencies for correction.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76894-F35A-6143-BC2F-A67A4E2A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8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FC4F-6201-8E41-B3C6-191A6490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REHEARSING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358F-B5C2-6748-B761-F2905D6A1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600" dirty="0"/>
              <a:t>Receive feedback from participants.</a:t>
            </a:r>
            <a:endParaRPr lang="en-US" sz="3200" dirty="0"/>
          </a:p>
          <a:p>
            <a:r>
              <a:rPr lang="en-US" sz="3600" dirty="0"/>
              <a:t>Evaluate lessons learned from the “soft” reopening and incorporate these into worship guidance, practice, communication and signage.</a:t>
            </a:r>
          </a:p>
          <a:p>
            <a:r>
              <a:rPr lang="en-US" sz="3600" dirty="0"/>
              <a:t>Develop plan to train volunteers.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76894-F35A-6143-BC2F-A67A4E2A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3DA-93BB-1F44-9286-AFB9E1EBB9D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4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2241</Words>
  <Application>Microsoft Macintosh PowerPoint</Application>
  <PresentationFormat>Widescreen</PresentationFormat>
  <Paragraphs>221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Walking Together Returning to Worship in Our Buildings Nancy Boriack, USAF, Colonel, Retired </vt:lpstr>
      <vt:lpstr>PowerPoint Presentation</vt:lpstr>
      <vt:lpstr>COVID-19 </vt:lpstr>
      <vt:lpstr>CURRENT ON-LINE WORSHIP PRACTICES</vt:lpstr>
      <vt:lpstr>PowerPoint Presentation</vt:lpstr>
      <vt:lpstr>PLANNING</vt:lpstr>
      <vt:lpstr>PLANNING</vt:lpstr>
      <vt:lpstr>REHEARSING THE PLAN</vt:lpstr>
      <vt:lpstr>REHEARSING THE PLAN</vt:lpstr>
      <vt:lpstr>PowerPoint Presentation</vt:lpstr>
      <vt:lpstr>GUIDANCE AND SAFE PRACTICES</vt:lpstr>
      <vt:lpstr>GUIDANCE AND SAFE PRACTICES</vt:lpstr>
      <vt:lpstr>PowerPoint Presentation</vt:lpstr>
      <vt:lpstr>AFTER WORSHIPPING TOGETHER</vt:lpstr>
      <vt:lpstr>PowerPoint Presentation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Together Returning to Church Buildings</dc:title>
  <dc:creator>Boriack, Mark</dc:creator>
  <cp:lastModifiedBy>Boriack, Mark</cp:lastModifiedBy>
  <cp:revision>92</cp:revision>
  <dcterms:created xsi:type="dcterms:W3CDTF">2020-05-12T17:36:19Z</dcterms:created>
  <dcterms:modified xsi:type="dcterms:W3CDTF">2020-05-17T19:28:47Z</dcterms:modified>
</cp:coreProperties>
</file>